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Montserrat"/>
      <p:regular r:id="rId15"/>
      <p:bold r:id="rId16"/>
      <p:italic r:id="rId17"/>
      <p:boldItalic r:id="rId18"/>
    </p:embeddedFont>
    <p:embeddedFont>
      <p:font typeface="Lato"/>
      <p:regular r:id="rId19"/>
      <p:bold r:id="rId20"/>
      <p:italic r:id="rId21"/>
      <p:boldItalic r:id="rId22"/>
    </p:embeddedFont>
    <p:embeddedFont>
      <p:font typeface="Montserrat Medium"/>
      <p:regular r:id="rId23"/>
      <p:bold r:id="rId24"/>
      <p:italic r:id="rId25"/>
      <p:boldItalic r:id="rId26"/>
    </p:embeddedFont>
    <p:embeddedFont>
      <p:font typeface="Montserrat Light"/>
      <p:regular r:id="rId27"/>
      <p:bold r:id="rId28"/>
      <p:italic r:id="rId29"/>
      <p:boldItalic r:id="rId30"/>
    </p:embeddedFont>
    <p:embeddedFont>
      <p:font typeface="Comfortaa Medium"/>
      <p:regular r:id="rId31"/>
      <p:bold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22" Type="http://schemas.openxmlformats.org/officeDocument/2006/relationships/font" Target="fonts/Lato-boldItalic.fntdata"/><Relationship Id="rId21" Type="http://schemas.openxmlformats.org/officeDocument/2006/relationships/font" Target="fonts/Lato-italic.fntdata"/><Relationship Id="rId24" Type="http://schemas.openxmlformats.org/officeDocument/2006/relationships/font" Target="fonts/MontserratMedium-bold.fntdata"/><Relationship Id="rId23" Type="http://schemas.openxmlformats.org/officeDocument/2006/relationships/font" Target="fonts/MontserratMedium-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Medium-boldItalic.fntdata"/><Relationship Id="rId25" Type="http://schemas.openxmlformats.org/officeDocument/2006/relationships/font" Target="fonts/MontserratMedium-italic.fntdata"/><Relationship Id="rId28" Type="http://schemas.openxmlformats.org/officeDocument/2006/relationships/font" Target="fonts/MontserratLight-bold.fntdata"/><Relationship Id="rId27" Type="http://schemas.openxmlformats.org/officeDocument/2006/relationships/font" Target="fonts/MontserratLight-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Light-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ComfortaaMedium-regular.fntdata"/><Relationship Id="rId30" Type="http://schemas.openxmlformats.org/officeDocument/2006/relationships/font" Target="fonts/MontserratLight-boldItalic.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ComfortaaMedium-bold.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Montserrat-regular.fntdata"/><Relationship Id="rId14" Type="http://schemas.openxmlformats.org/officeDocument/2006/relationships/slide" Target="slides/slide9.xml"/><Relationship Id="rId17" Type="http://schemas.openxmlformats.org/officeDocument/2006/relationships/font" Target="fonts/Montserrat-italic.fntdata"/><Relationship Id="rId16" Type="http://schemas.openxmlformats.org/officeDocument/2006/relationships/font" Target="fonts/Montserrat-bold.fntdata"/><Relationship Id="rId19" Type="http://schemas.openxmlformats.org/officeDocument/2006/relationships/font" Target="fonts/Lato-regular.fntdata"/><Relationship Id="rId18" Type="http://schemas.openxmlformats.org/officeDocument/2006/relationships/font" Target="fonts/Montserrat-boldItalic.fntdata"/></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27" name="Shape 227"/>
        <p:cNvGrpSpPr/>
        <p:nvPr/>
      </p:nvGrpSpPr>
      <p:grpSpPr>
        <a:xfrm>
          <a:off x="0" y="0"/>
          <a:ext cx="0" cy="0"/>
          <a:chOff x="0" y="0"/>
          <a:chExt cx="0" cy="0"/>
        </a:xfrm>
      </p:grpSpPr>
      <p:sp>
        <p:nvSpPr>
          <p:cNvPr id="228" name="Google Shape;228;p17"/>
          <p:cNvSpPr txBox="1"/>
          <p:nvPr>
            <p:ph type="ctrTitle"/>
          </p:nvPr>
        </p:nvSpPr>
        <p:spPr>
          <a:xfrm>
            <a:off x="4336550" y="1737550"/>
            <a:ext cx="4636800" cy="1199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GB" sz="1900">
                <a:solidFill>
                  <a:srgbClr val="CACACA"/>
                </a:solidFill>
                <a:latin typeface="Montserrat Medium"/>
                <a:ea typeface="Montserrat Medium"/>
                <a:cs typeface="Montserrat Medium"/>
                <a:sym typeface="Montserrat Medium"/>
              </a:rPr>
              <a:t>India's largest learning platform</a:t>
            </a:r>
            <a:endParaRPr sz="4400">
              <a:solidFill>
                <a:srgbClr val="CACACA"/>
              </a:solidFill>
              <a:latin typeface="Montserrat Medium"/>
              <a:ea typeface="Montserrat Medium"/>
              <a:cs typeface="Montserrat Medium"/>
              <a:sym typeface="Montserrat Medium"/>
            </a:endParaRPr>
          </a:p>
        </p:txBody>
      </p:sp>
      <p:sp>
        <p:nvSpPr>
          <p:cNvPr id="229" name="Google Shape;229;p17"/>
          <p:cNvSpPr txBox="1"/>
          <p:nvPr>
            <p:ph idx="1" type="subTitle"/>
          </p:nvPr>
        </p:nvSpPr>
        <p:spPr>
          <a:xfrm>
            <a:off x="6376925" y="4129800"/>
            <a:ext cx="3885300" cy="1013700"/>
          </a:xfrm>
          <a:prstGeom prst="rect">
            <a:avLst/>
          </a:prstGeom>
        </p:spPr>
        <p:txBody>
          <a:bodyPr anchorCtr="0" anchor="t" bIns="91425" lIns="91425" spcFirstLastPara="1" rIns="91425" wrap="square" tIns="91425">
            <a:noAutofit/>
          </a:bodyPr>
          <a:lstStyle/>
          <a:p>
            <a:pPr indent="0" lvl="0" marL="0" rtl="0" algn="l">
              <a:lnSpc>
                <a:spcPct val="50000"/>
              </a:lnSpc>
              <a:spcBef>
                <a:spcPts val="0"/>
              </a:spcBef>
              <a:spcAft>
                <a:spcPts val="0"/>
              </a:spcAft>
              <a:buNone/>
            </a:pPr>
            <a:r>
              <a:rPr lang="en-GB">
                <a:solidFill>
                  <a:schemeClr val="accent5"/>
                </a:solidFill>
                <a:latin typeface="Montserrat"/>
                <a:ea typeface="Montserrat"/>
                <a:cs typeface="Montserrat"/>
                <a:sym typeface="Montserrat"/>
              </a:rPr>
              <a:t>Group No. 25</a:t>
            </a:r>
            <a:endParaRPr>
              <a:solidFill>
                <a:schemeClr val="accent5"/>
              </a:solidFill>
              <a:latin typeface="Montserrat"/>
              <a:ea typeface="Montserrat"/>
              <a:cs typeface="Montserrat"/>
              <a:sym typeface="Montserrat"/>
            </a:endParaRPr>
          </a:p>
          <a:p>
            <a:pPr indent="0" lvl="0" marL="0" rtl="0" algn="l">
              <a:lnSpc>
                <a:spcPct val="50000"/>
              </a:lnSpc>
              <a:spcBef>
                <a:spcPts val="1600"/>
              </a:spcBef>
              <a:spcAft>
                <a:spcPts val="0"/>
              </a:spcAft>
              <a:buNone/>
            </a:pPr>
            <a:r>
              <a:rPr lang="en-GB">
                <a:solidFill>
                  <a:schemeClr val="accent5"/>
                </a:solidFill>
                <a:latin typeface="Montserrat Light"/>
                <a:ea typeface="Montserrat Light"/>
                <a:cs typeface="Montserrat Light"/>
                <a:sym typeface="Montserrat Light"/>
              </a:rPr>
              <a:t>TY_IT_11_Burhanuddin Dilshad</a:t>
            </a:r>
            <a:endParaRPr>
              <a:solidFill>
                <a:schemeClr val="accent5"/>
              </a:solidFill>
              <a:latin typeface="Montserrat Light"/>
              <a:ea typeface="Montserrat Light"/>
              <a:cs typeface="Montserrat Light"/>
              <a:sym typeface="Montserrat Light"/>
            </a:endParaRPr>
          </a:p>
          <a:p>
            <a:pPr indent="0" lvl="0" marL="0" rtl="0" algn="l">
              <a:lnSpc>
                <a:spcPct val="50000"/>
              </a:lnSpc>
              <a:spcBef>
                <a:spcPts val="1600"/>
              </a:spcBef>
              <a:spcAft>
                <a:spcPts val="0"/>
              </a:spcAft>
              <a:buNone/>
            </a:pPr>
            <a:r>
              <a:rPr lang="en-GB">
                <a:solidFill>
                  <a:schemeClr val="accent5"/>
                </a:solidFill>
                <a:latin typeface="Montserrat Light"/>
                <a:ea typeface="Montserrat Light"/>
                <a:cs typeface="Montserrat Light"/>
                <a:sym typeface="Montserrat Light"/>
              </a:rPr>
              <a:t>TY_IT_16_Viraj Gholap</a:t>
            </a:r>
            <a:endParaRPr>
              <a:solidFill>
                <a:schemeClr val="accent5"/>
              </a:solidFill>
              <a:latin typeface="Montserrat Light"/>
              <a:ea typeface="Montserrat Light"/>
              <a:cs typeface="Montserrat Light"/>
              <a:sym typeface="Montserrat Light"/>
            </a:endParaRPr>
          </a:p>
          <a:p>
            <a:pPr indent="0" lvl="0" marL="0" rtl="0" algn="l">
              <a:lnSpc>
                <a:spcPct val="115000"/>
              </a:lnSpc>
              <a:spcBef>
                <a:spcPts val="1600"/>
              </a:spcBef>
              <a:spcAft>
                <a:spcPts val="0"/>
              </a:spcAft>
              <a:buNone/>
            </a:pPr>
            <a:r>
              <a:t/>
            </a:r>
            <a:endParaRPr>
              <a:solidFill>
                <a:schemeClr val="accent5"/>
              </a:solidFill>
              <a:latin typeface="Comfortaa Medium"/>
              <a:ea typeface="Comfortaa Medium"/>
              <a:cs typeface="Comfortaa Medium"/>
              <a:sym typeface="Comfortaa Medium"/>
            </a:endParaRPr>
          </a:p>
          <a:p>
            <a:pPr indent="0" lvl="0" marL="0" rtl="0" algn="l">
              <a:lnSpc>
                <a:spcPct val="115000"/>
              </a:lnSpc>
              <a:spcBef>
                <a:spcPts val="1600"/>
              </a:spcBef>
              <a:spcAft>
                <a:spcPts val="1600"/>
              </a:spcAft>
              <a:buNone/>
            </a:pPr>
            <a:r>
              <a:t/>
            </a:r>
            <a:endParaRPr>
              <a:solidFill>
                <a:schemeClr val="accent5"/>
              </a:solidFill>
              <a:latin typeface="Comfortaa Medium"/>
              <a:ea typeface="Comfortaa Medium"/>
              <a:cs typeface="Comfortaa Medium"/>
              <a:sym typeface="Comfortaa Medium"/>
            </a:endParaRPr>
          </a:p>
        </p:txBody>
      </p:sp>
      <p:pic>
        <p:nvPicPr>
          <p:cNvPr id="230" name="Google Shape;230;p17"/>
          <p:cNvPicPr preferRelativeResize="0"/>
          <p:nvPr/>
        </p:nvPicPr>
        <p:blipFill>
          <a:blip r:embed="rId3">
            <a:alphaModFix/>
          </a:blip>
          <a:stretch>
            <a:fillRect/>
          </a:stretch>
        </p:blipFill>
        <p:spPr>
          <a:xfrm>
            <a:off x="2934425" y="696350"/>
            <a:ext cx="5400575" cy="1439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ph idx="1" type="body"/>
          </p:nvPr>
        </p:nvSpPr>
        <p:spPr>
          <a:xfrm>
            <a:off x="1111600" y="1116150"/>
            <a:ext cx="7861800" cy="3940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Montserrat"/>
              <a:buChar char="●"/>
            </a:pPr>
            <a:r>
              <a:rPr lang="en-GB" sz="1800">
                <a:solidFill>
                  <a:srgbClr val="5CD89B"/>
                </a:solidFill>
                <a:latin typeface="Montserrat"/>
                <a:ea typeface="Montserrat"/>
                <a:cs typeface="Montserrat"/>
                <a:sym typeface="Montserrat"/>
              </a:rPr>
              <a:t>Un</a:t>
            </a:r>
            <a:r>
              <a:rPr lang="en-GB" sz="1800">
                <a:solidFill>
                  <a:srgbClr val="1976D2"/>
                </a:solidFill>
                <a:latin typeface="Montserrat"/>
                <a:ea typeface="Montserrat"/>
                <a:cs typeface="Montserrat"/>
                <a:sym typeface="Montserrat"/>
              </a:rPr>
              <a:t>academy</a:t>
            </a:r>
            <a:r>
              <a:rPr lang="en-GB" sz="1800">
                <a:latin typeface="Montserrat"/>
                <a:ea typeface="Montserrat"/>
                <a:cs typeface="Montserrat"/>
                <a:sym typeface="Montserrat"/>
              </a:rPr>
              <a:t>, is an Indian educational technology company, based in Bangalore.</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n-GB" sz="1800">
                <a:solidFill>
                  <a:srgbClr val="5CD89B"/>
                </a:solidFill>
                <a:latin typeface="Montserrat"/>
                <a:ea typeface="Montserrat"/>
                <a:cs typeface="Montserrat"/>
                <a:sym typeface="Montserrat"/>
              </a:rPr>
              <a:t>Un</a:t>
            </a:r>
            <a:r>
              <a:rPr lang="en-GB" sz="1800">
                <a:solidFill>
                  <a:srgbClr val="1976D2"/>
                </a:solidFill>
                <a:latin typeface="Montserrat"/>
                <a:ea typeface="Montserrat"/>
                <a:cs typeface="Montserrat"/>
                <a:sym typeface="Montserrat"/>
              </a:rPr>
              <a:t>academy</a:t>
            </a:r>
            <a:r>
              <a:rPr lang="en-GB" sz="1800">
                <a:latin typeface="Montserrat"/>
                <a:ea typeface="Montserrat"/>
                <a:cs typeface="Montserrat"/>
                <a:sym typeface="Montserrat"/>
              </a:rPr>
              <a:t> [Un (Not) - Academy]</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n-GB" sz="1800">
                <a:latin typeface="Montserrat Medium"/>
                <a:ea typeface="Montserrat Medium"/>
                <a:cs typeface="Montserrat Medium"/>
                <a:sym typeface="Montserrat Medium"/>
              </a:rPr>
              <a:t>“India’s largest learning platform”</a:t>
            </a:r>
            <a:r>
              <a:rPr lang="en-GB" sz="1800">
                <a:latin typeface="Montserrat"/>
                <a:ea typeface="Montserrat"/>
                <a:cs typeface="Montserrat"/>
                <a:sym typeface="Montserrat"/>
              </a:rPr>
              <a:t> is the tagline of the company.</a:t>
            </a:r>
            <a:endParaRPr sz="1800">
              <a:latin typeface="Montserrat"/>
              <a:ea typeface="Montserrat"/>
              <a:cs typeface="Montserrat"/>
              <a:sym typeface="Montserrat"/>
            </a:endParaRPr>
          </a:p>
          <a:p>
            <a:pPr indent="0" lvl="0" marL="0" rtl="0" algn="l">
              <a:spcBef>
                <a:spcPts val="1600"/>
              </a:spcBef>
              <a:spcAft>
                <a:spcPts val="0"/>
              </a:spcAft>
              <a:buNone/>
            </a:pPr>
            <a:r>
              <a:t/>
            </a:r>
            <a:endParaRPr sz="1800">
              <a:latin typeface="Montserrat"/>
              <a:ea typeface="Montserrat"/>
              <a:cs typeface="Montserrat"/>
              <a:sym typeface="Montserrat"/>
            </a:endParaRPr>
          </a:p>
          <a:p>
            <a:pPr indent="0" lvl="0" marL="0" rtl="0" algn="l">
              <a:spcBef>
                <a:spcPts val="1600"/>
              </a:spcBef>
              <a:spcAft>
                <a:spcPts val="0"/>
              </a:spcAft>
              <a:buNone/>
            </a:pPr>
            <a:r>
              <a:rPr lang="en-GB" sz="1800" u="sng">
                <a:solidFill>
                  <a:srgbClr val="5CD89B"/>
                </a:solidFill>
                <a:latin typeface="Montserrat Medium"/>
                <a:ea typeface="Montserrat Medium"/>
                <a:cs typeface="Montserrat Medium"/>
                <a:sym typeface="Montserrat Medium"/>
              </a:rPr>
              <a:t>Founders</a:t>
            </a:r>
            <a:r>
              <a:rPr lang="en-GB" sz="1800">
                <a:solidFill>
                  <a:srgbClr val="5CD89B"/>
                </a:solidFill>
                <a:latin typeface="Montserrat"/>
                <a:ea typeface="Montserrat"/>
                <a:cs typeface="Montserrat"/>
                <a:sym typeface="Montserrat"/>
              </a:rPr>
              <a:t> :</a:t>
            </a:r>
            <a:r>
              <a:rPr lang="en-GB" sz="1800">
                <a:latin typeface="Montserrat"/>
                <a:ea typeface="Montserrat"/>
                <a:cs typeface="Montserrat"/>
                <a:sym typeface="Montserrat"/>
              </a:rPr>
              <a:t> Gaurav Munjal, Roman Saini, and Hemesh Singh</a:t>
            </a:r>
            <a:endParaRPr sz="1800">
              <a:latin typeface="Montserrat"/>
              <a:ea typeface="Montserrat"/>
              <a:cs typeface="Montserrat"/>
              <a:sym typeface="Montserrat"/>
            </a:endParaRPr>
          </a:p>
          <a:p>
            <a:pPr indent="0" lvl="0" marL="0" rtl="0" algn="l">
              <a:spcBef>
                <a:spcPts val="1600"/>
              </a:spcBef>
              <a:spcAft>
                <a:spcPts val="0"/>
              </a:spcAft>
              <a:buNone/>
            </a:pPr>
            <a:r>
              <a:rPr lang="en-GB" sz="1800" u="sng">
                <a:solidFill>
                  <a:srgbClr val="5CD89B"/>
                </a:solidFill>
                <a:latin typeface="Montserrat Medium"/>
                <a:ea typeface="Montserrat Medium"/>
                <a:cs typeface="Montserrat Medium"/>
                <a:sym typeface="Montserrat Medium"/>
              </a:rPr>
              <a:t>Year it was founded</a:t>
            </a:r>
            <a:r>
              <a:rPr lang="en-GB" sz="1800">
                <a:solidFill>
                  <a:srgbClr val="5CD89B"/>
                </a:solidFill>
                <a:latin typeface="Montserrat"/>
                <a:ea typeface="Montserrat"/>
                <a:cs typeface="Montserrat"/>
                <a:sym typeface="Montserrat"/>
              </a:rPr>
              <a:t> : </a:t>
            </a:r>
            <a:r>
              <a:rPr lang="en-GB" sz="1800">
                <a:latin typeface="Montserrat"/>
                <a:ea typeface="Montserrat"/>
                <a:cs typeface="Montserrat"/>
                <a:sym typeface="Montserrat"/>
              </a:rPr>
              <a:t>2015</a:t>
            </a:r>
            <a:endParaRPr sz="1800">
              <a:latin typeface="Montserrat"/>
              <a:ea typeface="Montserrat"/>
              <a:cs typeface="Montserrat"/>
              <a:sym typeface="Montserrat"/>
            </a:endParaRPr>
          </a:p>
          <a:p>
            <a:pPr indent="0" lvl="0" marL="0" rtl="0" algn="l">
              <a:spcBef>
                <a:spcPts val="1600"/>
              </a:spcBef>
              <a:spcAft>
                <a:spcPts val="1600"/>
              </a:spcAft>
              <a:buNone/>
            </a:pPr>
            <a:r>
              <a:t/>
            </a:r>
            <a:endParaRPr sz="1800">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Background</a:t>
            </a:r>
            <a:endParaRPr/>
          </a:p>
        </p:txBody>
      </p:sp>
      <p:sp>
        <p:nvSpPr>
          <p:cNvPr id="241" name="Google Shape;241;p19"/>
          <p:cNvSpPr txBox="1"/>
          <p:nvPr/>
        </p:nvSpPr>
        <p:spPr>
          <a:xfrm>
            <a:off x="1297500" y="1171525"/>
            <a:ext cx="7807200" cy="5265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800">
                <a:solidFill>
                  <a:schemeClr val="lt1"/>
                </a:solidFill>
                <a:latin typeface="Montserrat"/>
                <a:ea typeface="Montserrat"/>
                <a:cs typeface="Montserrat"/>
                <a:sym typeface="Montserrat"/>
              </a:rPr>
              <a:t>The </a:t>
            </a:r>
            <a:r>
              <a:rPr lang="en-GB" sz="1800">
                <a:solidFill>
                  <a:srgbClr val="5CD89B"/>
                </a:solidFill>
                <a:latin typeface="Montserrat"/>
                <a:ea typeface="Montserrat"/>
                <a:cs typeface="Montserrat"/>
                <a:sym typeface="Montserrat"/>
              </a:rPr>
              <a:t>Un</a:t>
            </a:r>
            <a:r>
              <a:rPr lang="en-GB" sz="1800">
                <a:solidFill>
                  <a:srgbClr val="1976D2"/>
                </a:solidFill>
                <a:latin typeface="Montserrat"/>
                <a:ea typeface="Montserrat"/>
                <a:cs typeface="Montserrat"/>
                <a:sym typeface="Montserrat"/>
              </a:rPr>
              <a:t>academy</a:t>
            </a:r>
            <a:r>
              <a:rPr lang="en-GB" sz="1800">
                <a:solidFill>
                  <a:schemeClr val="lt1"/>
                </a:solidFill>
                <a:latin typeface="Montserrat"/>
                <a:ea typeface="Montserrat"/>
                <a:cs typeface="Montserrat"/>
                <a:sym typeface="Montserrat"/>
              </a:rPr>
              <a:t> started their journey as the Youtube channel in 2010 And then the Youtube channel is only run by Gaurav Munjal.</a:t>
            </a:r>
            <a:endParaRPr sz="1800">
              <a:solidFill>
                <a:schemeClr val="lt1"/>
              </a:solidFill>
              <a:latin typeface="Montserrat"/>
              <a:ea typeface="Montserrat"/>
              <a:cs typeface="Montserrat"/>
              <a:sym typeface="Montserrat"/>
            </a:endParaRPr>
          </a:p>
          <a:p>
            <a:pPr indent="0" lvl="0" marL="0" rtl="0" algn="l">
              <a:lnSpc>
                <a:spcPct val="115000"/>
              </a:lnSpc>
              <a:spcBef>
                <a:spcPts val="1600"/>
              </a:spcBef>
              <a:spcAft>
                <a:spcPts val="0"/>
              </a:spcAft>
              <a:buNone/>
            </a:pPr>
            <a:r>
              <a:t/>
            </a:r>
            <a:endParaRPr sz="1800">
              <a:solidFill>
                <a:schemeClr val="lt1"/>
              </a:solidFill>
              <a:latin typeface="Montserrat"/>
              <a:ea typeface="Montserrat"/>
              <a:cs typeface="Montserrat"/>
              <a:sym typeface="Montserrat"/>
            </a:endParaRPr>
          </a:p>
          <a:p>
            <a:pPr indent="0" lvl="0" marL="0" rtl="0" algn="l">
              <a:lnSpc>
                <a:spcPct val="50000"/>
              </a:lnSpc>
              <a:spcBef>
                <a:spcPts val="1600"/>
              </a:spcBef>
              <a:spcAft>
                <a:spcPts val="0"/>
              </a:spcAft>
              <a:buNone/>
            </a:pPr>
            <a:r>
              <a:rPr lang="en-GB" sz="1800">
                <a:solidFill>
                  <a:srgbClr val="5CD89B"/>
                </a:solidFill>
                <a:latin typeface="Montserrat"/>
                <a:ea typeface="Montserrat"/>
                <a:cs typeface="Montserrat"/>
                <a:sym typeface="Montserrat"/>
              </a:rPr>
              <a:t>Gaurav Munjal - Co-Founder &amp; CEO</a:t>
            </a:r>
            <a:r>
              <a:rPr lang="en-GB" sz="1800">
                <a:solidFill>
                  <a:schemeClr val="lt1"/>
                </a:solidFill>
                <a:latin typeface="Montserrat"/>
                <a:ea typeface="Montserrat"/>
                <a:cs typeface="Montserrat"/>
                <a:sym typeface="Montserrat"/>
              </a:rPr>
              <a:t> at </a:t>
            </a:r>
            <a:r>
              <a:rPr lang="en-GB" sz="1800">
                <a:solidFill>
                  <a:srgbClr val="5CD89B"/>
                </a:solidFill>
                <a:latin typeface="Montserrat"/>
                <a:ea typeface="Montserrat"/>
                <a:cs typeface="Montserrat"/>
                <a:sym typeface="Montserrat"/>
              </a:rPr>
              <a:t>Un</a:t>
            </a:r>
            <a:r>
              <a:rPr lang="en-GB" sz="1800">
                <a:solidFill>
                  <a:srgbClr val="1976D2"/>
                </a:solidFill>
                <a:latin typeface="Montserrat"/>
                <a:ea typeface="Montserrat"/>
                <a:cs typeface="Montserrat"/>
                <a:sym typeface="Montserrat"/>
              </a:rPr>
              <a:t>academy</a:t>
            </a:r>
            <a:r>
              <a:rPr lang="en-GB" sz="1800">
                <a:solidFill>
                  <a:schemeClr val="lt1"/>
                </a:solidFill>
                <a:latin typeface="Montserrat"/>
                <a:ea typeface="Montserrat"/>
                <a:cs typeface="Montserrat"/>
                <a:sym typeface="Montserrat"/>
              </a:rPr>
              <a:t>. </a:t>
            </a:r>
            <a:endParaRPr sz="1800">
              <a:solidFill>
                <a:schemeClr val="lt1"/>
              </a:solidFill>
              <a:latin typeface="Montserrat"/>
              <a:ea typeface="Montserrat"/>
              <a:cs typeface="Montserrat"/>
              <a:sym typeface="Montserrat"/>
            </a:endParaRPr>
          </a:p>
          <a:p>
            <a:pPr indent="0" lvl="0" marL="0" rtl="0" algn="l">
              <a:lnSpc>
                <a:spcPct val="50000"/>
              </a:lnSpc>
              <a:spcBef>
                <a:spcPts val="1600"/>
              </a:spcBef>
              <a:spcAft>
                <a:spcPts val="0"/>
              </a:spcAft>
              <a:buNone/>
            </a:pPr>
            <a:r>
              <a:rPr lang="en-GB" sz="1700">
                <a:solidFill>
                  <a:schemeClr val="lt1"/>
                </a:solidFill>
                <a:latin typeface="Montserrat"/>
                <a:ea typeface="Montserrat"/>
                <a:cs typeface="Montserrat"/>
                <a:sym typeface="Montserrat"/>
              </a:rPr>
              <a:t>An </a:t>
            </a:r>
            <a:r>
              <a:rPr lang="en-GB" sz="1700">
                <a:solidFill>
                  <a:srgbClr val="5CD89B"/>
                </a:solidFill>
                <a:latin typeface="Montserrat"/>
                <a:ea typeface="Montserrat"/>
                <a:cs typeface="Montserrat"/>
                <a:sym typeface="Montserrat"/>
              </a:rPr>
              <a:t>engineer </a:t>
            </a:r>
            <a:r>
              <a:rPr lang="en-GB" sz="1700">
                <a:solidFill>
                  <a:schemeClr val="lt1"/>
                </a:solidFill>
                <a:latin typeface="Montserrat"/>
                <a:ea typeface="Montserrat"/>
                <a:cs typeface="Montserrat"/>
                <a:sym typeface="Montserrat"/>
              </a:rPr>
              <a:t>by background.</a:t>
            </a:r>
            <a:endParaRPr sz="1700">
              <a:solidFill>
                <a:schemeClr val="lt1"/>
              </a:solidFill>
              <a:latin typeface="Montserrat"/>
              <a:ea typeface="Montserrat"/>
              <a:cs typeface="Montserrat"/>
              <a:sym typeface="Montserrat"/>
            </a:endParaRPr>
          </a:p>
          <a:p>
            <a:pPr indent="0" lvl="0" marL="0" rtl="0" algn="l">
              <a:lnSpc>
                <a:spcPct val="50000"/>
              </a:lnSpc>
              <a:spcBef>
                <a:spcPts val="1600"/>
              </a:spcBef>
              <a:spcAft>
                <a:spcPts val="0"/>
              </a:spcAft>
              <a:buNone/>
            </a:pPr>
            <a:r>
              <a:t/>
            </a:r>
            <a:endParaRPr sz="1800">
              <a:solidFill>
                <a:schemeClr val="lt1"/>
              </a:solidFill>
              <a:latin typeface="Montserrat"/>
              <a:ea typeface="Montserrat"/>
              <a:cs typeface="Montserrat"/>
              <a:sym typeface="Montserrat"/>
            </a:endParaRPr>
          </a:p>
          <a:p>
            <a:pPr indent="0" lvl="0" marL="0" rtl="0" algn="l">
              <a:lnSpc>
                <a:spcPct val="115000"/>
              </a:lnSpc>
              <a:spcBef>
                <a:spcPts val="1600"/>
              </a:spcBef>
              <a:spcAft>
                <a:spcPts val="0"/>
              </a:spcAft>
              <a:buNone/>
            </a:pPr>
            <a:r>
              <a:rPr lang="en-GB" sz="1800">
                <a:solidFill>
                  <a:schemeClr val="lt1"/>
                </a:solidFill>
                <a:latin typeface="Montserrat"/>
                <a:ea typeface="Montserrat"/>
                <a:cs typeface="Montserrat"/>
                <a:sym typeface="Montserrat"/>
              </a:rPr>
              <a:t>Later, Hemesh Singh Roman Saini joined the team.</a:t>
            </a:r>
            <a:endParaRPr sz="1800">
              <a:solidFill>
                <a:schemeClr val="lt1"/>
              </a:solidFill>
              <a:latin typeface="Montserrat"/>
              <a:ea typeface="Montserrat"/>
              <a:cs typeface="Montserrat"/>
              <a:sym typeface="Montserrat"/>
            </a:endParaRPr>
          </a:p>
          <a:p>
            <a:pPr indent="0" lvl="0" marL="0" rtl="0" algn="l">
              <a:lnSpc>
                <a:spcPct val="115000"/>
              </a:lnSpc>
              <a:spcBef>
                <a:spcPts val="1600"/>
              </a:spcBef>
              <a:spcAft>
                <a:spcPts val="0"/>
              </a:spcAft>
              <a:buNone/>
            </a:pPr>
            <a:r>
              <a:rPr lang="en-GB" sz="1800">
                <a:solidFill>
                  <a:schemeClr val="lt1"/>
                </a:solidFill>
                <a:latin typeface="Montserrat"/>
                <a:ea typeface="Montserrat"/>
                <a:cs typeface="Montserrat"/>
                <a:sym typeface="Montserrat"/>
              </a:rPr>
              <a:t>After 5 years, In 2015 the team  launch the future ed-phoenix as </a:t>
            </a:r>
            <a:r>
              <a:rPr lang="en-GB" sz="1800">
                <a:solidFill>
                  <a:srgbClr val="5CD89B"/>
                </a:solidFill>
                <a:latin typeface="Montserrat"/>
                <a:ea typeface="Montserrat"/>
                <a:cs typeface="Montserrat"/>
                <a:sym typeface="Montserrat"/>
              </a:rPr>
              <a:t>Un</a:t>
            </a:r>
            <a:r>
              <a:rPr lang="en-GB" sz="1800">
                <a:solidFill>
                  <a:srgbClr val="1976D2"/>
                </a:solidFill>
                <a:latin typeface="Montserrat"/>
                <a:ea typeface="Montserrat"/>
                <a:cs typeface="Montserrat"/>
                <a:sym typeface="Montserrat"/>
              </a:rPr>
              <a:t>academy</a:t>
            </a:r>
            <a:r>
              <a:rPr lang="en-GB" sz="1800">
                <a:solidFill>
                  <a:schemeClr val="lt1"/>
                </a:solidFill>
                <a:latin typeface="Montserrat"/>
                <a:ea typeface="Montserrat"/>
                <a:cs typeface="Montserrat"/>
                <a:sym typeface="Montserrat"/>
              </a:rPr>
              <a:t>.</a:t>
            </a:r>
            <a:endParaRPr sz="1800">
              <a:solidFill>
                <a:schemeClr val="lt1"/>
              </a:solidFill>
              <a:latin typeface="Montserrat"/>
              <a:ea typeface="Montserrat"/>
              <a:cs typeface="Montserrat"/>
              <a:sym typeface="Montserrat"/>
            </a:endParaRPr>
          </a:p>
          <a:p>
            <a:pPr indent="0" lvl="0" marL="0" rtl="0" algn="l">
              <a:lnSpc>
                <a:spcPct val="115000"/>
              </a:lnSpc>
              <a:spcBef>
                <a:spcPts val="1600"/>
              </a:spcBef>
              <a:spcAft>
                <a:spcPts val="0"/>
              </a:spcAft>
              <a:buNone/>
            </a:pPr>
            <a:r>
              <a:t/>
            </a:r>
            <a:endParaRPr sz="1800">
              <a:solidFill>
                <a:srgbClr val="5CD89B"/>
              </a:solidFill>
              <a:latin typeface="Montserrat"/>
              <a:ea typeface="Montserrat"/>
              <a:cs typeface="Montserrat"/>
              <a:sym typeface="Montserrat"/>
            </a:endParaRPr>
          </a:p>
          <a:p>
            <a:pPr indent="0" lvl="0" marL="0" rtl="0" algn="l">
              <a:lnSpc>
                <a:spcPct val="115000"/>
              </a:lnSpc>
              <a:spcBef>
                <a:spcPts val="1600"/>
              </a:spcBef>
              <a:spcAft>
                <a:spcPts val="0"/>
              </a:spcAft>
              <a:buNone/>
            </a:pPr>
            <a:r>
              <a:t/>
            </a:r>
            <a:endParaRPr sz="1800">
              <a:solidFill>
                <a:srgbClr val="5CD89B"/>
              </a:solidFill>
              <a:latin typeface="Montserrat"/>
              <a:ea typeface="Montserrat"/>
              <a:cs typeface="Montserrat"/>
              <a:sym typeface="Montserrat"/>
            </a:endParaRPr>
          </a:p>
          <a:p>
            <a:pPr indent="0" lvl="0" marL="0" rtl="0" algn="l">
              <a:lnSpc>
                <a:spcPct val="115000"/>
              </a:lnSpc>
              <a:spcBef>
                <a:spcPts val="1600"/>
              </a:spcBef>
              <a:spcAft>
                <a:spcPts val="1600"/>
              </a:spcAft>
              <a:buNone/>
            </a:pPr>
            <a:r>
              <a:t/>
            </a:r>
            <a:endParaRPr sz="1800">
              <a:solidFill>
                <a:schemeClr val="lt1"/>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138100" y="3068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Approach</a:t>
            </a:r>
            <a:endParaRPr/>
          </a:p>
        </p:txBody>
      </p:sp>
      <p:sp>
        <p:nvSpPr>
          <p:cNvPr id="247" name="Google Shape;247;p20"/>
          <p:cNvSpPr txBox="1"/>
          <p:nvPr>
            <p:ph idx="1" type="body"/>
          </p:nvPr>
        </p:nvSpPr>
        <p:spPr>
          <a:xfrm>
            <a:off x="1138100" y="1148475"/>
            <a:ext cx="8005800" cy="42228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700">
                <a:solidFill>
                  <a:srgbClr val="5CD89B"/>
                </a:solidFill>
                <a:latin typeface="Montserrat"/>
                <a:ea typeface="Montserrat"/>
                <a:cs typeface="Montserrat"/>
                <a:sym typeface="Montserrat"/>
              </a:rPr>
              <a:t>Un</a:t>
            </a:r>
            <a:r>
              <a:rPr lang="en-GB" sz="1700">
                <a:solidFill>
                  <a:srgbClr val="1976D2"/>
                </a:solidFill>
                <a:latin typeface="Montserrat"/>
                <a:ea typeface="Montserrat"/>
                <a:cs typeface="Montserrat"/>
                <a:sym typeface="Montserrat"/>
              </a:rPr>
              <a:t>academy</a:t>
            </a:r>
            <a:r>
              <a:rPr lang="en-GB" sz="1700">
                <a:latin typeface="Montserrat"/>
                <a:ea typeface="Montserrat"/>
                <a:cs typeface="Montserrat"/>
                <a:sym typeface="Montserrat"/>
              </a:rPr>
              <a:t> offers a wide variety of courses developed by more than 18,000 teachers.</a:t>
            </a:r>
            <a:endParaRPr sz="1700">
              <a:latin typeface="Montserrat"/>
              <a:ea typeface="Montserrat"/>
              <a:cs typeface="Montserrat"/>
              <a:sym typeface="Montserrat"/>
            </a:endParaRPr>
          </a:p>
          <a:p>
            <a:pPr indent="0" lvl="0" marL="0" rtl="0" algn="l">
              <a:spcBef>
                <a:spcPts val="1600"/>
              </a:spcBef>
              <a:spcAft>
                <a:spcPts val="0"/>
              </a:spcAft>
              <a:buNone/>
            </a:pPr>
            <a:r>
              <a:rPr lang="en-GB" sz="1700">
                <a:latin typeface="Montserrat"/>
                <a:ea typeface="Montserrat"/>
                <a:cs typeface="Montserrat"/>
                <a:sym typeface="Montserrat"/>
              </a:rPr>
              <a:t>The course curriculum covers the syllabus of classes 10+2 and other competition exams such as JEE, NEET, UPSC, SSC, Bank PO, CAT, GATE, etc.</a:t>
            </a:r>
            <a:endParaRPr sz="1700">
              <a:latin typeface="Montserrat"/>
              <a:ea typeface="Montserrat"/>
              <a:cs typeface="Montserrat"/>
              <a:sym typeface="Montserrat"/>
            </a:endParaRPr>
          </a:p>
          <a:p>
            <a:pPr indent="0" lvl="0" marL="0" rtl="0" algn="l">
              <a:spcBef>
                <a:spcPts val="1600"/>
              </a:spcBef>
              <a:spcAft>
                <a:spcPts val="0"/>
              </a:spcAft>
              <a:buNone/>
            </a:pPr>
            <a:r>
              <a:rPr lang="en-GB" sz="1700">
                <a:latin typeface="Montserrat"/>
                <a:ea typeface="Montserrat"/>
                <a:cs typeface="Montserrat"/>
                <a:sym typeface="Montserrat"/>
              </a:rPr>
              <a:t>The platform provides live classroom videos by talented educators and the same videos are available offline as well. Every fourth class of the week is dedicated to addressing student’s doubts.</a:t>
            </a:r>
            <a:endParaRPr sz="1700">
              <a:latin typeface="Montserrat"/>
              <a:ea typeface="Montserrat"/>
              <a:cs typeface="Montserrat"/>
              <a:sym typeface="Montserrat"/>
            </a:endParaRPr>
          </a:p>
          <a:p>
            <a:pPr indent="0" lvl="0" marL="0" rtl="0" algn="l">
              <a:spcBef>
                <a:spcPts val="1600"/>
              </a:spcBef>
              <a:spcAft>
                <a:spcPts val="0"/>
              </a:spcAft>
              <a:buNone/>
            </a:pPr>
            <a:r>
              <a:rPr lang="en-GB" sz="1700">
                <a:latin typeface="Montserrat"/>
                <a:ea typeface="Montserrat"/>
                <a:cs typeface="Montserrat"/>
                <a:sym typeface="Montserrat"/>
              </a:rPr>
              <a:t>The platform offers a classroom-like experience in the comfort of your home.</a:t>
            </a:r>
            <a:endParaRPr sz="1700">
              <a:latin typeface="Montserrat"/>
              <a:ea typeface="Montserrat"/>
              <a:cs typeface="Montserrat"/>
              <a:sym typeface="Montserrat"/>
            </a:endParaRPr>
          </a:p>
          <a:p>
            <a:pPr indent="0" lvl="0" marL="0" rtl="0" algn="l">
              <a:spcBef>
                <a:spcPts val="1600"/>
              </a:spcBef>
              <a:spcAft>
                <a:spcPts val="0"/>
              </a:spcAft>
              <a:buNone/>
            </a:pPr>
            <a:r>
              <a:t/>
            </a:r>
            <a:endParaRPr sz="1700">
              <a:latin typeface="Montserrat"/>
              <a:ea typeface="Montserrat"/>
              <a:cs typeface="Montserrat"/>
              <a:sym typeface="Montserrat"/>
            </a:endParaRPr>
          </a:p>
          <a:p>
            <a:pPr indent="0" lvl="0" marL="0" rtl="0" algn="l">
              <a:spcBef>
                <a:spcPts val="1600"/>
              </a:spcBef>
              <a:spcAft>
                <a:spcPts val="0"/>
              </a:spcAft>
              <a:buNone/>
            </a:pPr>
            <a:r>
              <a:t/>
            </a:r>
            <a:endParaRPr sz="1700">
              <a:latin typeface="Montserrat"/>
              <a:ea typeface="Montserrat"/>
              <a:cs typeface="Montserrat"/>
              <a:sym typeface="Montserrat"/>
            </a:endParaRPr>
          </a:p>
          <a:p>
            <a:pPr indent="0" lvl="0" marL="0" rtl="0" algn="l">
              <a:spcBef>
                <a:spcPts val="1600"/>
              </a:spcBef>
              <a:spcAft>
                <a:spcPts val="0"/>
              </a:spcAft>
              <a:buNone/>
            </a:pPr>
            <a:r>
              <a:t/>
            </a:r>
            <a:endParaRPr sz="1700">
              <a:latin typeface="Montserrat"/>
              <a:ea typeface="Montserrat"/>
              <a:cs typeface="Montserrat"/>
              <a:sym typeface="Montserrat"/>
            </a:endParaRPr>
          </a:p>
          <a:p>
            <a:pPr indent="0" lvl="0" marL="0" rtl="0" algn="l">
              <a:spcBef>
                <a:spcPts val="1600"/>
              </a:spcBef>
              <a:spcAft>
                <a:spcPts val="1600"/>
              </a:spcAft>
              <a:buNone/>
            </a:pPr>
            <a:r>
              <a:t/>
            </a:r>
            <a:endParaRPr sz="1700">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Revenue model</a:t>
            </a:r>
            <a:endParaRPr/>
          </a:p>
        </p:txBody>
      </p:sp>
      <p:sp>
        <p:nvSpPr>
          <p:cNvPr id="253" name="Google Shape;253;p21"/>
          <p:cNvSpPr txBox="1"/>
          <p:nvPr>
            <p:ph idx="1" type="body"/>
          </p:nvPr>
        </p:nvSpPr>
        <p:spPr>
          <a:xfrm>
            <a:off x="1297500" y="1176350"/>
            <a:ext cx="7846500" cy="3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FFFFFF"/>
                </a:solidFill>
                <a:latin typeface="Montserrat"/>
                <a:ea typeface="Montserrat"/>
                <a:cs typeface="Montserrat"/>
                <a:sym typeface="Montserrat"/>
              </a:rPr>
              <a:t>The company has reared round $90 Mn from its investors and also gain revenue from its subscription initiatives. </a:t>
            </a:r>
            <a:endParaRPr sz="1800">
              <a:solidFill>
                <a:srgbClr val="FFFFFF"/>
              </a:solidFill>
              <a:latin typeface="Montserrat"/>
              <a:ea typeface="Montserrat"/>
              <a:cs typeface="Montserrat"/>
              <a:sym typeface="Montserrat"/>
            </a:endParaRPr>
          </a:p>
          <a:p>
            <a:pPr indent="0" lvl="0" marL="0" rtl="0" algn="l">
              <a:spcBef>
                <a:spcPts val="1600"/>
              </a:spcBef>
              <a:spcAft>
                <a:spcPts val="0"/>
              </a:spcAft>
              <a:buNone/>
            </a:pPr>
            <a:r>
              <a:rPr lang="en-GB" sz="1800">
                <a:solidFill>
                  <a:srgbClr val="FFFFFF"/>
                </a:solidFill>
                <a:latin typeface="Montserrat"/>
                <a:ea typeface="Montserrat"/>
                <a:cs typeface="Montserrat"/>
                <a:sym typeface="Montserrat"/>
              </a:rPr>
              <a:t>The company has also received funds from Softbank Vision Fund, Dragoneer Investment Group, Tiger Global Management, and Temasek holdings in the last couple of years. </a:t>
            </a:r>
            <a:endParaRPr sz="1800">
              <a:solidFill>
                <a:srgbClr val="FFFFFF"/>
              </a:solidFill>
              <a:latin typeface="Montserrat"/>
              <a:ea typeface="Montserrat"/>
              <a:cs typeface="Montserrat"/>
              <a:sym typeface="Montserrat"/>
            </a:endParaRPr>
          </a:p>
          <a:p>
            <a:pPr indent="0" lvl="0" marL="0" rtl="0" algn="l">
              <a:spcBef>
                <a:spcPts val="1600"/>
              </a:spcBef>
              <a:spcAft>
                <a:spcPts val="0"/>
              </a:spcAft>
              <a:buNone/>
            </a:pPr>
            <a:r>
              <a:rPr lang="en-GB" sz="1800">
                <a:solidFill>
                  <a:srgbClr val="5CD89B"/>
                </a:solidFill>
                <a:latin typeface="Montserrat"/>
                <a:ea typeface="Montserrat"/>
                <a:cs typeface="Montserrat"/>
                <a:sym typeface="Montserrat"/>
              </a:rPr>
              <a:t>Un</a:t>
            </a:r>
            <a:r>
              <a:rPr lang="en-GB" sz="1800">
                <a:solidFill>
                  <a:srgbClr val="1976D2"/>
                </a:solidFill>
                <a:latin typeface="Montserrat"/>
                <a:ea typeface="Montserrat"/>
                <a:cs typeface="Montserrat"/>
                <a:sym typeface="Montserrat"/>
              </a:rPr>
              <a:t>academy</a:t>
            </a:r>
            <a:r>
              <a:rPr lang="en-GB" sz="1800">
                <a:solidFill>
                  <a:srgbClr val="FFFFFF"/>
                </a:solidFill>
                <a:latin typeface="Montserrat"/>
                <a:ea typeface="Montserrat"/>
                <a:cs typeface="Montserrat"/>
                <a:sym typeface="Montserrat"/>
              </a:rPr>
              <a:t> is now valued at $3.44 Billion, after the recent fundraising round led by major investors where the company has raised $440 million.</a:t>
            </a:r>
            <a:endParaRPr sz="1800">
              <a:solidFill>
                <a:srgbClr val="FFFFFF"/>
              </a:solidFill>
              <a:latin typeface="Montserrat"/>
              <a:ea typeface="Montserrat"/>
              <a:cs typeface="Montserrat"/>
              <a:sym typeface="Montserrat"/>
            </a:endParaRPr>
          </a:p>
          <a:p>
            <a:pPr indent="0" lvl="0" marL="0" rtl="0" algn="l">
              <a:spcBef>
                <a:spcPts val="1600"/>
              </a:spcBef>
              <a:spcAft>
                <a:spcPts val="1600"/>
              </a:spcAft>
              <a:buNone/>
            </a:pPr>
            <a:r>
              <a:t/>
            </a:r>
            <a:endParaRPr>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2"/>
          <p:cNvSpPr txBox="1"/>
          <p:nvPr>
            <p:ph idx="4294967295" type="subTitle"/>
          </p:nvPr>
        </p:nvSpPr>
        <p:spPr>
          <a:xfrm>
            <a:off x="1297500" y="341575"/>
            <a:ext cx="3511200" cy="536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2400">
                <a:latin typeface="Montserrat"/>
                <a:ea typeface="Montserrat"/>
                <a:cs typeface="Montserrat"/>
                <a:sym typeface="Montserrat"/>
              </a:rPr>
              <a:t>Business</a:t>
            </a:r>
            <a:r>
              <a:rPr lang="en-GB" sz="2400">
                <a:latin typeface="Montserrat"/>
                <a:ea typeface="Montserrat"/>
                <a:cs typeface="Montserrat"/>
                <a:sym typeface="Montserrat"/>
              </a:rPr>
              <a:t> Model</a:t>
            </a:r>
            <a:endParaRPr sz="3800">
              <a:latin typeface="Montserrat"/>
              <a:ea typeface="Montserrat"/>
              <a:cs typeface="Montserrat"/>
              <a:sym typeface="Montserrat"/>
            </a:endParaRPr>
          </a:p>
          <a:p>
            <a:pPr indent="0" lvl="0" marL="0" rtl="0" algn="l">
              <a:lnSpc>
                <a:spcPct val="100000"/>
              </a:lnSpc>
              <a:spcBef>
                <a:spcPts val="0"/>
              </a:spcBef>
              <a:spcAft>
                <a:spcPts val="0"/>
              </a:spcAft>
              <a:buNone/>
            </a:pPr>
            <a:r>
              <a:t/>
            </a:r>
            <a:endParaRPr sz="1000"/>
          </a:p>
          <a:p>
            <a:pPr indent="0" lvl="0" marL="0" rtl="0" algn="l">
              <a:lnSpc>
                <a:spcPct val="100000"/>
              </a:lnSpc>
              <a:spcBef>
                <a:spcPts val="0"/>
              </a:spcBef>
              <a:spcAft>
                <a:spcPts val="0"/>
              </a:spcAft>
              <a:buNone/>
            </a:pPr>
            <a:r>
              <a:t/>
            </a:r>
            <a:endParaRPr sz="1000"/>
          </a:p>
        </p:txBody>
      </p:sp>
      <p:sp>
        <p:nvSpPr>
          <p:cNvPr id="259" name="Google Shape;259;p22"/>
          <p:cNvSpPr txBox="1"/>
          <p:nvPr>
            <p:ph idx="1" type="body"/>
          </p:nvPr>
        </p:nvSpPr>
        <p:spPr>
          <a:xfrm>
            <a:off x="1297500" y="1567550"/>
            <a:ext cx="7846500" cy="3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900">
                <a:solidFill>
                  <a:srgbClr val="5CD89B"/>
                </a:solidFill>
                <a:latin typeface="Montserrat"/>
                <a:ea typeface="Montserrat"/>
                <a:cs typeface="Montserrat"/>
                <a:sym typeface="Montserrat"/>
              </a:rPr>
              <a:t>Un</a:t>
            </a:r>
            <a:r>
              <a:rPr lang="en-GB" sz="1900">
                <a:solidFill>
                  <a:srgbClr val="1976D2"/>
                </a:solidFill>
                <a:latin typeface="Montserrat"/>
                <a:ea typeface="Montserrat"/>
                <a:cs typeface="Montserrat"/>
                <a:sym typeface="Montserrat"/>
              </a:rPr>
              <a:t>academy</a:t>
            </a:r>
            <a:r>
              <a:rPr lang="en-GB" sz="1900">
                <a:solidFill>
                  <a:srgbClr val="FFFFFF"/>
                </a:solidFill>
                <a:latin typeface="Montserrat"/>
                <a:ea typeface="Montserrat"/>
                <a:cs typeface="Montserrat"/>
                <a:sym typeface="Montserrat"/>
              </a:rPr>
              <a:t> basic business model is of Freemium type. </a:t>
            </a:r>
            <a:endParaRPr sz="1900">
              <a:solidFill>
                <a:srgbClr val="FFFFFF"/>
              </a:solidFill>
              <a:latin typeface="Montserrat"/>
              <a:ea typeface="Montserrat"/>
              <a:cs typeface="Montserrat"/>
              <a:sym typeface="Montserrat"/>
            </a:endParaRPr>
          </a:p>
          <a:p>
            <a:pPr indent="0" lvl="0" marL="0" rtl="0" algn="l">
              <a:spcBef>
                <a:spcPts val="1600"/>
              </a:spcBef>
              <a:spcAft>
                <a:spcPts val="0"/>
              </a:spcAft>
              <a:buNone/>
            </a:pPr>
            <a:r>
              <a:rPr lang="en-GB" sz="1900">
                <a:solidFill>
                  <a:srgbClr val="FFFFFF"/>
                </a:solidFill>
                <a:latin typeface="Montserrat"/>
                <a:ea typeface="Montserrat"/>
                <a:cs typeface="Montserrat"/>
                <a:sym typeface="Montserrat"/>
              </a:rPr>
              <a:t>Below are the few points consists of </a:t>
            </a:r>
            <a:r>
              <a:rPr lang="en-GB" sz="1900">
                <a:solidFill>
                  <a:srgbClr val="FFFFFF"/>
                </a:solidFill>
                <a:latin typeface="Montserrat"/>
                <a:ea typeface="Montserrat"/>
                <a:cs typeface="Montserrat"/>
                <a:sym typeface="Montserrat"/>
              </a:rPr>
              <a:t>business</a:t>
            </a:r>
            <a:r>
              <a:rPr lang="en-GB" sz="1900">
                <a:solidFill>
                  <a:srgbClr val="FFFFFF"/>
                </a:solidFill>
                <a:latin typeface="Montserrat"/>
                <a:ea typeface="Montserrat"/>
                <a:cs typeface="Montserrat"/>
                <a:sym typeface="Montserrat"/>
              </a:rPr>
              <a:t> model :</a:t>
            </a:r>
            <a:endParaRPr sz="1900">
              <a:solidFill>
                <a:srgbClr val="FFFFFF"/>
              </a:solidFill>
              <a:latin typeface="Montserrat"/>
              <a:ea typeface="Montserrat"/>
              <a:cs typeface="Montserrat"/>
              <a:sym typeface="Montserrat"/>
            </a:endParaRPr>
          </a:p>
          <a:p>
            <a:pPr indent="-349250" lvl="0" marL="457200" rtl="0" algn="l">
              <a:spcBef>
                <a:spcPts val="1600"/>
              </a:spcBef>
              <a:spcAft>
                <a:spcPts val="0"/>
              </a:spcAft>
              <a:buClr>
                <a:srgbClr val="FFFFFF"/>
              </a:buClr>
              <a:buSzPts val="1900"/>
              <a:buFont typeface="Montserrat"/>
              <a:buAutoNum type="arabicParenR"/>
            </a:pPr>
            <a:r>
              <a:rPr lang="en-GB" sz="1900">
                <a:solidFill>
                  <a:srgbClr val="FFFFFF"/>
                </a:solidFill>
                <a:latin typeface="Montserrat"/>
                <a:ea typeface="Montserrat"/>
                <a:cs typeface="Montserrat"/>
                <a:sym typeface="Montserrat"/>
              </a:rPr>
              <a:t>Paid live classes</a:t>
            </a:r>
            <a:endParaRPr sz="1900">
              <a:solidFill>
                <a:srgbClr val="FFFFFF"/>
              </a:solidFill>
              <a:latin typeface="Montserrat"/>
              <a:ea typeface="Montserrat"/>
              <a:cs typeface="Montserrat"/>
              <a:sym typeface="Montserrat"/>
            </a:endParaRPr>
          </a:p>
          <a:p>
            <a:pPr indent="-349250" lvl="0" marL="457200" rtl="0" algn="l">
              <a:spcBef>
                <a:spcPts val="0"/>
              </a:spcBef>
              <a:spcAft>
                <a:spcPts val="0"/>
              </a:spcAft>
              <a:buClr>
                <a:srgbClr val="FFFFFF"/>
              </a:buClr>
              <a:buSzPts val="1900"/>
              <a:buFont typeface="Montserrat"/>
              <a:buAutoNum type="arabicParenR"/>
            </a:pPr>
            <a:r>
              <a:rPr lang="en-GB" sz="1900">
                <a:solidFill>
                  <a:srgbClr val="FFFFFF"/>
                </a:solidFill>
                <a:latin typeface="Montserrat"/>
                <a:ea typeface="Montserrat"/>
                <a:cs typeface="Montserrat"/>
                <a:sym typeface="Montserrat"/>
              </a:rPr>
              <a:t>Youtube channels</a:t>
            </a:r>
            <a:endParaRPr sz="1900">
              <a:solidFill>
                <a:srgbClr val="FFFFFF"/>
              </a:solidFill>
              <a:latin typeface="Montserrat"/>
              <a:ea typeface="Montserrat"/>
              <a:cs typeface="Montserrat"/>
              <a:sym typeface="Montserrat"/>
            </a:endParaRPr>
          </a:p>
          <a:p>
            <a:pPr indent="-349250" lvl="0" marL="457200" rtl="0" algn="l">
              <a:spcBef>
                <a:spcPts val="0"/>
              </a:spcBef>
              <a:spcAft>
                <a:spcPts val="0"/>
              </a:spcAft>
              <a:buClr>
                <a:srgbClr val="FFFFFF"/>
              </a:buClr>
              <a:buSzPts val="1900"/>
              <a:buFont typeface="Montserrat"/>
              <a:buAutoNum type="arabicParenR"/>
            </a:pPr>
            <a:r>
              <a:rPr lang="en-GB" sz="1900">
                <a:solidFill>
                  <a:srgbClr val="FFFFFF"/>
                </a:solidFill>
                <a:latin typeface="Montserrat"/>
                <a:ea typeface="Montserrat"/>
                <a:cs typeface="Montserrat"/>
                <a:sym typeface="Montserrat"/>
              </a:rPr>
              <a:t>Content Marketing</a:t>
            </a:r>
            <a:endParaRPr sz="1900">
              <a:solidFill>
                <a:srgbClr val="FFFFFF"/>
              </a:solidFill>
              <a:latin typeface="Montserrat"/>
              <a:ea typeface="Montserrat"/>
              <a:cs typeface="Montserrat"/>
              <a:sym typeface="Montserrat"/>
            </a:endParaRPr>
          </a:p>
          <a:p>
            <a:pPr indent="-349250" lvl="0" marL="457200" rtl="0" algn="l">
              <a:spcBef>
                <a:spcPts val="0"/>
              </a:spcBef>
              <a:spcAft>
                <a:spcPts val="0"/>
              </a:spcAft>
              <a:buClr>
                <a:srgbClr val="FFFFFF"/>
              </a:buClr>
              <a:buSzPts val="1900"/>
              <a:buFont typeface="Montserrat"/>
              <a:buAutoNum type="arabicParenR"/>
            </a:pPr>
            <a:r>
              <a:rPr lang="en-GB" sz="1900">
                <a:solidFill>
                  <a:srgbClr val="FFFFFF"/>
                </a:solidFill>
                <a:latin typeface="Montserrat"/>
                <a:ea typeface="Montserrat"/>
                <a:cs typeface="Montserrat"/>
                <a:sym typeface="Montserrat"/>
              </a:rPr>
              <a:t>In App Purchases</a:t>
            </a:r>
            <a:endParaRPr sz="1900">
              <a:solidFill>
                <a:srgbClr val="FFFFFF"/>
              </a:solidFill>
              <a:latin typeface="Montserrat"/>
              <a:ea typeface="Montserrat"/>
              <a:cs typeface="Montserrat"/>
              <a:sym typeface="Montserrat"/>
            </a:endParaRPr>
          </a:p>
        </p:txBody>
      </p:sp>
      <p:sp>
        <p:nvSpPr>
          <p:cNvPr id="260" name="Google Shape;260;p22"/>
          <p:cNvSpPr txBox="1"/>
          <p:nvPr/>
        </p:nvSpPr>
        <p:spPr>
          <a:xfrm>
            <a:off x="1338025" y="424579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t/>
            </a:r>
            <a:endParaRPr sz="800">
              <a:solidFill>
                <a:schemeClr val="lt1"/>
              </a:solidFill>
              <a:latin typeface="Lato"/>
              <a:ea typeface="Lato"/>
              <a:cs typeface="Lato"/>
              <a:sym typeface="Lato"/>
            </a:endParaRPr>
          </a:p>
        </p:txBody>
      </p:sp>
      <p:sp>
        <p:nvSpPr>
          <p:cNvPr id="261" name="Google Shape;261;p22"/>
          <p:cNvSpPr/>
          <p:nvPr/>
        </p:nvSpPr>
        <p:spPr>
          <a:xfrm>
            <a:off x="5239301"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2"/>
          <p:cNvSpPr txBox="1"/>
          <p:nvPr/>
        </p:nvSpPr>
        <p:spPr>
          <a:xfrm>
            <a:off x="5342249"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263" name="Google Shape;263;p22"/>
          <p:cNvSpPr/>
          <p:nvPr/>
        </p:nvSpPr>
        <p:spPr>
          <a:xfrm>
            <a:off x="7088259"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3"/>
          <p:cNvSpPr txBox="1"/>
          <p:nvPr>
            <p:ph type="title"/>
          </p:nvPr>
        </p:nvSpPr>
        <p:spPr>
          <a:xfrm>
            <a:off x="1297500" y="36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Future Plans</a:t>
            </a:r>
            <a:endParaRPr/>
          </a:p>
        </p:txBody>
      </p:sp>
      <p:sp>
        <p:nvSpPr>
          <p:cNvPr id="269" name="Google Shape;269;p23"/>
          <p:cNvSpPr txBox="1"/>
          <p:nvPr>
            <p:ph idx="1" type="body"/>
          </p:nvPr>
        </p:nvSpPr>
        <p:spPr>
          <a:xfrm>
            <a:off x="1297500" y="1567550"/>
            <a:ext cx="7846500" cy="242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Montserrat"/>
              <a:buChar char="●"/>
            </a:pPr>
            <a:r>
              <a:rPr lang="en-GB" sz="1800">
                <a:solidFill>
                  <a:srgbClr val="FFFFFF"/>
                </a:solidFill>
                <a:latin typeface="Montserrat"/>
                <a:ea typeface="Montserrat"/>
                <a:cs typeface="Montserrat"/>
                <a:sym typeface="Montserrat"/>
              </a:rPr>
              <a:t>The total market value of this edtech startup is expected to reach $287 Billion by 2023. </a:t>
            </a:r>
            <a:endParaRPr sz="1800">
              <a:solidFill>
                <a:srgbClr val="FFFFFF"/>
              </a:solidFill>
              <a:latin typeface="Montserrat"/>
              <a:ea typeface="Montserrat"/>
              <a:cs typeface="Montserrat"/>
              <a:sym typeface="Montserrat"/>
            </a:endParaRPr>
          </a:p>
          <a:p>
            <a:pPr indent="0" lvl="0" marL="457200" rtl="0" algn="l">
              <a:spcBef>
                <a:spcPts val="1600"/>
              </a:spcBef>
              <a:spcAft>
                <a:spcPts val="0"/>
              </a:spcAft>
              <a:buNone/>
            </a:pPr>
            <a:r>
              <a:t/>
            </a:r>
            <a:endParaRPr sz="1800">
              <a:solidFill>
                <a:srgbClr val="FFFFFF"/>
              </a:solidFill>
              <a:latin typeface="Montserrat"/>
              <a:ea typeface="Montserrat"/>
              <a:cs typeface="Montserrat"/>
              <a:sym typeface="Montserrat"/>
            </a:endParaRPr>
          </a:p>
          <a:p>
            <a:pPr indent="-342900" lvl="0" marL="457200" rtl="0" algn="l">
              <a:spcBef>
                <a:spcPts val="1600"/>
              </a:spcBef>
              <a:spcAft>
                <a:spcPts val="0"/>
              </a:spcAft>
              <a:buClr>
                <a:srgbClr val="FFFFFF"/>
              </a:buClr>
              <a:buSzPts val="1800"/>
              <a:buFont typeface="Montserrat"/>
              <a:buChar char="●"/>
            </a:pPr>
            <a:r>
              <a:rPr lang="en-GB" sz="1800">
                <a:solidFill>
                  <a:srgbClr val="FFFFFF"/>
                </a:solidFill>
                <a:latin typeface="Montserrat"/>
                <a:ea typeface="Montserrat"/>
                <a:cs typeface="Montserrat"/>
                <a:sym typeface="Montserrat"/>
              </a:rPr>
              <a:t>The company is working towards creating videos in multiple languages to facilitate students globally.</a:t>
            </a:r>
            <a:endParaRPr sz="1800">
              <a:solidFill>
                <a:srgbClr val="FFFFFF"/>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Conclusion</a:t>
            </a:r>
            <a:endParaRPr/>
          </a:p>
        </p:txBody>
      </p:sp>
      <p:sp>
        <p:nvSpPr>
          <p:cNvPr id="275" name="Google Shape;275;p24"/>
          <p:cNvSpPr txBox="1"/>
          <p:nvPr>
            <p:ph idx="1" type="body"/>
          </p:nvPr>
        </p:nvSpPr>
        <p:spPr>
          <a:xfrm>
            <a:off x="1297500" y="1307850"/>
            <a:ext cx="7758000" cy="3576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800">
                <a:solidFill>
                  <a:srgbClr val="5CD89B"/>
                </a:solidFill>
                <a:latin typeface="Montserrat"/>
                <a:ea typeface="Montserrat"/>
                <a:cs typeface="Montserrat"/>
                <a:sym typeface="Montserrat"/>
              </a:rPr>
              <a:t>Un</a:t>
            </a:r>
            <a:r>
              <a:rPr lang="en-GB" sz="1800">
                <a:solidFill>
                  <a:srgbClr val="1976D2"/>
                </a:solidFill>
                <a:latin typeface="Montserrat"/>
                <a:ea typeface="Montserrat"/>
                <a:cs typeface="Montserrat"/>
                <a:sym typeface="Montserrat"/>
              </a:rPr>
              <a:t>academy</a:t>
            </a:r>
            <a:r>
              <a:rPr lang="en-GB" sz="1800">
                <a:latin typeface="Montserrat"/>
                <a:ea typeface="Montserrat"/>
                <a:cs typeface="Montserrat"/>
                <a:sym typeface="Montserrat"/>
              </a:rPr>
              <a:t> is one of the best platform for the students  as well as teachers and it is quite affordable. India is home to one of the world’s youngest population, unacademy aims to collaborate with the brightest mind and empower India’s youth population to bring oneself in the contemporary world. </a:t>
            </a:r>
            <a:endParaRPr sz="1800">
              <a:latin typeface="Montserrat"/>
              <a:ea typeface="Montserrat"/>
              <a:cs typeface="Montserrat"/>
              <a:sym typeface="Montserrat"/>
            </a:endParaRPr>
          </a:p>
          <a:p>
            <a:pPr indent="0" lvl="0" marL="0" rtl="0" algn="l">
              <a:lnSpc>
                <a:spcPct val="100000"/>
              </a:lnSpc>
              <a:spcBef>
                <a:spcPts val="1600"/>
              </a:spcBef>
              <a:spcAft>
                <a:spcPts val="1600"/>
              </a:spcAft>
              <a:buNone/>
            </a:pPr>
            <a:r>
              <a:rPr lang="en-GB" sz="1800">
                <a:latin typeface="Montserrat"/>
                <a:ea typeface="Montserrat"/>
                <a:cs typeface="Montserrat"/>
                <a:sym typeface="Montserrat"/>
              </a:rPr>
              <a:t>Thus, the startup focuses in enlarging its teachers, languages and adding more exams into the existing mixture. </a:t>
            </a:r>
            <a:endParaRPr sz="1800">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5"/>
          <p:cNvSpPr txBox="1"/>
          <p:nvPr>
            <p:ph type="title"/>
          </p:nvPr>
        </p:nvSpPr>
        <p:spPr>
          <a:xfrm>
            <a:off x="823850" y="866775"/>
            <a:ext cx="6319200" cy="352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sz="6400">
                <a:latin typeface="Montserrat Medium"/>
                <a:ea typeface="Montserrat Medium"/>
                <a:cs typeface="Montserrat Medium"/>
                <a:sym typeface="Montserrat Medium"/>
              </a:rPr>
              <a:t>Thank you!</a:t>
            </a:r>
            <a:endParaRPr sz="6400">
              <a:latin typeface="Montserrat Medium"/>
              <a:ea typeface="Montserrat Medium"/>
              <a:cs typeface="Montserrat Medium"/>
              <a:sym typeface="Montserrat Medium"/>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